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9" r:id="rId3"/>
    <p:sldId id="261" r:id="rId4"/>
    <p:sldId id="263" r:id="rId5"/>
    <p:sldId id="275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B7224-CEE4-400F-9F5C-7DFE5C1D4C2C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AD1CD-91F7-4583-BD92-6ECF57147A8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A0A70-847F-42A0-8D16-D0147D899ADD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17234C-784E-48ED-BC49-DF1A33168FFD}" type="datetimeFigureOut">
              <a:rPr lang="id-ID" smtClean="0"/>
              <a:pPr/>
              <a:t>08/10/2013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F20C9-FB8B-4F3F-B8C8-ABB205B76A5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PERHITUNGAN DEPLESI SUMBERDAYA ALAM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Rizal Bahtiar, S.Pi, M.Si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Contoh Perhitungan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sz="2900" dirty="0"/>
              <a:t>Jika PT. Emas Kemilau Jaya memproduksi emas sebanyak 358 kg emas selama satu tahun maka nilai deplesinya sebesar ?</a:t>
            </a:r>
          </a:p>
          <a:p>
            <a:pPr marL="0" indent="0" algn="just">
              <a:buNone/>
            </a:pPr>
            <a:endParaRPr lang="id-ID" sz="2900" dirty="0"/>
          </a:p>
          <a:p>
            <a:pPr marL="0" indent="0" algn="just">
              <a:buNone/>
              <a:tabLst>
                <a:tab pos="412394" algn="l"/>
              </a:tabLst>
            </a:pPr>
            <a:r>
              <a:rPr lang="id-ID" sz="2900" dirty="0"/>
              <a:t>D	= 358 kg x Rp 46.750.000/kg </a:t>
            </a:r>
          </a:p>
          <a:p>
            <a:pPr marL="0" indent="0" algn="just">
              <a:buNone/>
              <a:tabLst>
                <a:tab pos="412394" algn="l"/>
              </a:tabLst>
            </a:pPr>
            <a:r>
              <a:rPr lang="id-ID" sz="2900" dirty="0"/>
              <a:t>D	= Rp 16.736.500.000</a:t>
            </a:r>
          </a:p>
          <a:p>
            <a:pPr marL="0" indent="0" algn="just">
              <a:buNone/>
              <a:tabLst>
                <a:tab pos="412394" algn="l"/>
              </a:tabLst>
            </a:pPr>
            <a:endParaRPr lang="id-ID" sz="2900" dirty="0"/>
          </a:p>
          <a:p>
            <a:pPr marL="0" indent="0" algn="just">
              <a:buNone/>
              <a:tabLst>
                <a:tab pos="412394" algn="l"/>
              </a:tabLst>
            </a:pPr>
            <a:r>
              <a:rPr lang="id-ID" sz="2900" dirty="0"/>
              <a:t>Maka nilai deplesi dari emas yang diproduksi PT. EKJ sebesar Rp 16.736.500.000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Latihan Soal Perhitungan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Jika PT. Kemilau Emas Gemilang memproduksi emas sebanyak 467 kg dengan biaya produksi sebesar Rp.75.000.000/kg dan harga jual emas sebesar Rp. 112.000.000/kg dengan suku bunga Bank Indonesia sebesar 6%, berapakah nilai deplesi emas ? 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Jawaban soal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05211"/>
            <a:ext cx="9144000" cy="5160370"/>
          </a:xfrm>
          <a:solidFill>
            <a:srgbClr val="FFFFFF"/>
          </a:solidFill>
        </p:spPr>
        <p:txBody>
          <a:bodyPr/>
          <a:lstStyle/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L 		= 6% x Rp. 75.000.000/kg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L 		= Rp. 4.500.000/kg</a:t>
            </a:r>
          </a:p>
          <a:p>
            <a:pPr marL="1122629" indent="-1122629">
              <a:buNone/>
              <a:tabLst>
                <a:tab pos="320751" algn="l"/>
                <a:tab pos="733146" algn="l"/>
                <a:tab pos="1122629" algn="l"/>
              </a:tabLst>
            </a:pPr>
            <a:r>
              <a:rPr lang="id-ID" sz="2500" dirty="0"/>
              <a:t>R 	= Rp112.000.000/kg– (Rp 75.000.000/kg + Rp 4.500.000/kg)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R 	= Rp 32.500.000/kg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D		= 467 kg x Rp 32.500.000/kg 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D		= Rp 15.177.500.000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Maka nilai deplesi dari emas yang diproduksi PT. KEG sebesar Rp 15.177.500.000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2500" dirty="0"/>
              <a:t>  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endParaRPr lang="id-ID" sz="2500" dirty="0"/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endParaRPr lang="id-ID" sz="2500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Latihan Soal Perhitungan II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69761"/>
            <a:ext cx="9144000" cy="5095821"/>
          </a:xfrm>
          <a:solidFill>
            <a:srgbClr val="FFFFFF"/>
          </a:solidFill>
        </p:spPr>
        <p:txBody>
          <a:bodyPr/>
          <a:lstStyle/>
          <a:p>
            <a:pPr marL="0" indent="0" algn="just">
              <a:buNone/>
            </a:pPr>
            <a:r>
              <a:rPr lang="id-ID" sz="2900" dirty="0"/>
              <a:t>Jika di Kabupaten Bogor terdapat 2 lokasi tambang emas yang dikelola oleh 2 perusahaan yang berbeda. Dimana perusahaan PT. Jasa Emas Bogor memproduksi 675 kg dalam setahun dengan biaya produksi sebesar Rp.79.000.000/kg, sedangkan untuk PT. Gunung Emas memproduksi sebanyak 367 kg dalam setahun dengan biaya produksi Rp. 67.000.000/kg. Harga emas rata-rata sebesar Rp. 137.000.000/kg dan suku bunga Bank Indonesia sebesar 5,5 %, berapakah nilai deplesi sumberdaya emas di Kota Bogor ?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Jawaban Soal 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05211"/>
            <a:ext cx="9144000" cy="5752789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PT. Jasa Emas Bogor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L 		= 5.5% x Rp. 79.000.000/kg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L 		= Rp. 4.345.000/kg</a:t>
            </a:r>
          </a:p>
          <a:p>
            <a:pPr marL="1122629" indent="-1122629">
              <a:buNone/>
              <a:tabLst>
                <a:tab pos="320751" algn="l"/>
                <a:tab pos="733146" algn="l"/>
                <a:tab pos="1122629" algn="l"/>
              </a:tabLst>
            </a:pPr>
            <a:r>
              <a:rPr lang="id-ID" sz="1800" dirty="0"/>
              <a:t>R 		= Rp137.000.000/kg– (Rp 79.000.000/kg + Rp 4.345.000/kg)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R 		= Rp 53.655.000/kg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D		= 675 kg x Rp 53.655.000/kg 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D		= Rp 36.217.125.000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endParaRPr lang="id-ID" sz="1800" dirty="0"/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PT. Gunung Emas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L 		= 5.5% x Rp. 67.000.000/kg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L 		= Rp. 3.685.000/kg</a:t>
            </a:r>
          </a:p>
          <a:p>
            <a:pPr marL="1122629" indent="-1122629">
              <a:buNone/>
              <a:tabLst>
                <a:tab pos="320751" algn="l"/>
                <a:tab pos="733146" algn="l"/>
                <a:tab pos="1122629" algn="l"/>
              </a:tabLst>
            </a:pPr>
            <a:r>
              <a:rPr lang="id-ID" sz="1800" dirty="0"/>
              <a:t>R 		= Rp137.000.000/kg– (Rp 67.000.000/kg + Rp 3.685.000/kg)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R 		= Rp 66.315.000/kg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D		= 367 kg x Rp 66.315.000/kg 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D		= Rp 24.337.605.000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endParaRPr lang="id-ID" sz="1800" dirty="0"/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r>
              <a:rPr lang="id-ID" sz="1800" dirty="0"/>
              <a:t>Total Deplesi emas di Kabupaten Bogor  (PT. JEB + PT .GE) = Rp 60.554.730.000</a:t>
            </a:r>
          </a:p>
          <a:p>
            <a:pPr marL="0" indent="0" algn="just">
              <a:buNone/>
              <a:tabLst>
                <a:tab pos="320751" algn="l"/>
                <a:tab pos="733146" algn="l"/>
              </a:tabLst>
            </a:pPr>
            <a:endParaRPr lang="id-ID" sz="2500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2400347" y="2967335"/>
            <a:ext cx="4213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Klasifikasi Sumberdaya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657600" y="1752600"/>
            <a:ext cx="1981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SUMBER DAYA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24000" y="2819400"/>
            <a:ext cx="1981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SUMBER DAYA ALAM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43600" y="2819400"/>
            <a:ext cx="1981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SUMBER DAYA MANUSIA</a:t>
            </a:r>
          </a:p>
        </p:txBody>
      </p:sp>
      <p:cxnSp>
        <p:nvCxnSpPr>
          <p:cNvPr id="7" name="Elbow Connector 6"/>
          <p:cNvCxnSpPr>
            <a:stCxn id="4" idx="2"/>
            <a:endCxn id="5" idx="0"/>
          </p:cNvCxnSpPr>
          <p:nvPr/>
        </p:nvCxnSpPr>
        <p:spPr>
          <a:xfrm rot="5400000">
            <a:off x="3390900" y="1562100"/>
            <a:ext cx="381000" cy="2133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>
          <a:xfrm rot="16200000" flipH="1">
            <a:off x="5600700" y="1485900"/>
            <a:ext cx="381000" cy="2286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6200" y="4038600"/>
            <a:ext cx="1447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SDA </a:t>
            </a:r>
            <a:r>
              <a:rPr lang="en-US" sz="1400" dirty="0" err="1">
                <a:solidFill>
                  <a:schemeClr val="tx1"/>
                </a:solidFill>
              </a:rPr>
              <a:t>Pulih</a:t>
            </a:r>
            <a:r>
              <a:rPr lang="en-US" sz="1400" dirty="0">
                <a:solidFill>
                  <a:schemeClr val="tx1"/>
                </a:solidFill>
              </a:rPr>
              <a:t> (Renewable)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55750" y="4038600"/>
            <a:ext cx="1905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SDA </a:t>
            </a:r>
            <a:r>
              <a:rPr lang="en-US" sz="1400" dirty="0" err="1">
                <a:solidFill>
                  <a:schemeClr val="tx1"/>
                </a:solidFill>
              </a:rPr>
              <a:t>Tidak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Pulih</a:t>
            </a:r>
            <a:r>
              <a:rPr lang="en-US" sz="1400" dirty="0">
                <a:solidFill>
                  <a:schemeClr val="tx1"/>
                </a:solidFill>
              </a:rPr>
              <a:t> (Non-Renewable)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22663" y="4038600"/>
            <a:ext cx="1524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SDA </a:t>
            </a:r>
            <a:r>
              <a:rPr lang="en-US" sz="1400" dirty="0" err="1">
                <a:solidFill>
                  <a:schemeClr val="tx1"/>
                </a:solidFill>
              </a:rPr>
              <a:t>Mengalir</a:t>
            </a:r>
            <a:r>
              <a:rPr lang="en-US" sz="1400" dirty="0">
                <a:solidFill>
                  <a:schemeClr val="tx1"/>
                </a:solidFill>
              </a:rPr>
              <a:t> (Flow)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108575" y="4038600"/>
            <a:ext cx="1368425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SD </a:t>
            </a:r>
            <a:r>
              <a:rPr lang="en-US" sz="1400" dirty="0" err="1">
                <a:solidFill>
                  <a:schemeClr val="tx1"/>
                </a:solidFill>
              </a:rPr>
              <a:t>Manusia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(Human Resources)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86600" y="4038600"/>
            <a:ext cx="1600200" cy="1295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SD </a:t>
            </a:r>
            <a:r>
              <a:rPr lang="en-US" sz="1400" dirty="0" err="1">
                <a:solidFill>
                  <a:schemeClr val="tx1"/>
                </a:solidFill>
              </a:rPr>
              <a:t>Buatan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Manusia</a:t>
            </a:r>
            <a:r>
              <a:rPr lang="en-US" sz="1400" dirty="0">
                <a:solidFill>
                  <a:schemeClr val="tx1"/>
                </a:solidFill>
              </a:rPr>
              <a:t> (Man Made Resources)</a:t>
            </a:r>
          </a:p>
        </p:txBody>
      </p:sp>
      <p:cxnSp>
        <p:nvCxnSpPr>
          <p:cNvPr id="14" name="Elbow Connector 13"/>
          <p:cNvCxnSpPr>
            <a:stCxn id="5" idx="2"/>
            <a:endCxn id="9" idx="0"/>
          </p:cNvCxnSpPr>
          <p:nvPr/>
        </p:nvCxnSpPr>
        <p:spPr>
          <a:xfrm rot="5400000">
            <a:off x="1390650" y="2914650"/>
            <a:ext cx="533400" cy="1714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10" idx="0"/>
          </p:cNvCxnSpPr>
          <p:nvPr/>
        </p:nvCxnSpPr>
        <p:spPr>
          <a:xfrm rot="5400000">
            <a:off x="2244725" y="3768725"/>
            <a:ext cx="533400" cy="6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2"/>
            <a:endCxn id="11" idx="0"/>
          </p:cNvCxnSpPr>
          <p:nvPr/>
        </p:nvCxnSpPr>
        <p:spPr>
          <a:xfrm rot="16200000" flipH="1">
            <a:off x="3132932" y="2886868"/>
            <a:ext cx="533400" cy="17700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12" idx="0"/>
          </p:cNvCxnSpPr>
          <p:nvPr/>
        </p:nvCxnSpPr>
        <p:spPr>
          <a:xfrm rot="5400000">
            <a:off x="6096794" y="3201194"/>
            <a:ext cx="533400" cy="11414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13" idx="0"/>
          </p:cNvCxnSpPr>
          <p:nvPr/>
        </p:nvCxnSpPr>
        <p:spPr>
          <a:xfrm rot="16200000" flipH="1">
            <a:off x="7143750" y="3295650"/>
            <a:ext cx="533400" cy="952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6200" y="4724400"/>
            <a:ext cx="1447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Contoh</a:t>
            </a:r>
            <a:r>
              <a:rPr lang="en-US" sz="1400" dirty="0">
                <a:solidFill>
                  <a:schemeClr val="tx1"/>
                </a:solidFill>
              </a:rPr>
              <a:t>: </a:t>
            </a:r>
            <a:r>
              <a:rPr lang="en-US" sz="1400" dirty="0" err="1">
                <a:solidFill>
                  <a:schemeClr val="tx1"/>
                </a:solidFill>
              </a:rPr>
              <a:t>Hutan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Ikan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Hewan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dll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555750" y="4724400"/>
            <a:ext cx="1905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Contoh</a:t>
            </a:r>
            <a:r>
              <a:rPr lang="en-US" sz="1400" dirty="0">
                <a:solidFill>
                  <a:schemeClr val="tx1"/>
                </a:solidFill>
              </a:rPr>
              <a:t>: Tambang, Air Tanah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519488" y="4724400"/>
            <a:ext cx="15240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Contoh</a:t>
            </a:r>
            <a:r>
              <a:rPr lang="en-US" sz="1400" dirty="0">
                <a:solidFill>
                  <a:schemeClr val="tx1"/>
                </a:solidFill>
              </a:rPr>
              <a:t>: </a:t>
            </a:r>
            <a:r>
              <a:rPr lang="en-US" sz="1400" dirty="0" err="1">
                <a:solidFill>
                  <a:schemeClr val="tx1"/>
                </a:solidFill>
              </a:rPr>
              <a:t>Cahaya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Gelombang</a:t>
            </a:r>
            <a:r>
              <a:rPr lang="en-US" sz="1400" dirty="0">
                <a:solidFill>
                  <a:schemeClr val="tx1"/>
                </a:solidFill>
              </a:rPr>
              <a:t>, Air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086600" y="5334000"/>
            <a:ext cx="1600200" cy="1295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Contoh</a:t>
            </a:r>
            <a:r>
              <a:rPr lang="en-US" sz="1400" dirty="0">
                <a:solidFill>
                  <a:schemeClr val="tx1"/>
                </a:solidFill>
              </a:rPr>
              <a:t>: </a:t>
            </a:r>
            <a:r>
              <a:rPr lang="en-US" sz="1400" dirty="0" err="1">
                <a:solidFill>
                  <a:schemeClr val="tx1"/>
                </a:solidFill>
              </a:rPr>
              <a:t>Bendungan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Jalan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Bandara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Perumahan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239"/>
          </a:xfrm>
        </p:spPr>
        <p:txBody>
          <a:bodyPr>
            <a:noAutofit/>
          </a:bodyPr>
          <a:lstStyle/>
          <a:p>
            <a:r>
              <a:rPr lang="id-ID" sz="3600" dirty="0"/>
              <a:t>Pengertian Deplesi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14756"/>
            <a:ext cx="8706691" cy="47508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12394" indent="-412394" algn="just">
              <a:spcBef>
                <a:spcPts val="1082"/>
              </a:spcBef>
              <a:spcAft>
                <a:spcPts val="1082"/>
              </a:spcAft>
            </a:pPr>
            <a:r>
              <a:rPr lang="id-ID" sz="2500" dirty="0"/>
              <a:t>Deplesi, Degradasi, Depresiasi terkadang kita mengartikan salah, bahkan mengartikan dengan arti yang sama.</a:t>
            </a:r>
          </a:p>
          <a:p>
            <a:pPr marL="412394" indent="-412394" algn="just">
              <a:spcBef>
                <a:spcPts val="1082"/>
              </a:spcBef>
              <a:spcAft>
                <a:spcPts val="1082"/>
              </a:spcAft>
            </a:pPr>
            <a:r>
              <a:rPr lang="id-ID" sz="2500" dirty="0"/>
              <a:t>Deplesi, Degradasi, Depresiasi memiliki arti yang berbeda </a:t>
            </a:r>
          </a:p>
          <a:p>
            <a:pPr marL="1305916" indent="-1305916" algn="just">
              <a:spcBef>
                <a:spcPts val="1082"/>
              </a:spcBef>
              <a:spcAft>
                <a:spcPts val="1082"/>
              </a:spcAft>
              <a:buNone/>
            </a:pPr>
            <a:r>
              <a:rPr lang="id-ID" sz="2500" b="1" dirty="0"/>
              <a:t>Deplesi</a:t>
            </a:r>
            <a:r>
              <a:rPr lang="id-ID" sz="2500" dirty="0"/>
              <a:t> adalah berkurangnya jumlah stok dari sumberdaya yang tidak dapat diperbaharui (Non Renewable Resources).</a:t>
            </a:r>
          </a:p>
          <a:p>
            <a:pPr marL="1305916" indent="-1305916" algn="just">
              <a:spcBef>
                <a:spcPts val="1082"/>
              </a:spcBef>
              <a:spcAft>
                <a:spcPts val="1082"/>
              </a:spcAft>
              <a:buNone/>
            </a:pPr>
            <a:r>
              <a:rPr lang="id-ID" sz="2500" b="1" dirty="0"/>
              <a:t>Depresiasi</a:t>
            </a:r>
            <a:r>
              <a:rPr lang="id-ID" sz="2500" dirty="0"/>
              <a:t> adalah mengkuantifikasikan deplesi dan degradasi dalam bentuk moneter.</a:t>
            </a:r>
          </a:p>
          <a:p>
            <a:pPr marL="1305916" indent="-1305916" algn="just">
              <a:spcBef>
                <a:spcPts val="1082"/>
              </a:spcBef>
              <a:spcAft>
                <a:spcPts val="1082"/>
              </a:spcAft>
              <a:buNone/>
            </a:pPr>
            <a:endParaRPr lang="id-ID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800" y="0"/>
            <a:ext cx="8265954" cy="1143239"/>
          </a:xfrm>
        </p:spPr>
        <p:txBody>
          <a:bodyPr>
            <a:normAutofit fontScale="90000"/>
          </a:bodyPr>
          <a:lstStyle/>
          <a:p>
            <a:pPr algn="just"/>
            <a:r>
              <a:rPr lang="id-ID" sz="3600" dirty="0"/>
              <a:t>Pentingnya Menghitung Deplesi sumberdaya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63944" indent="-463944" algn="just">
              <a:buFont typeface="+mj-lt"/>
              <a:buAutoNum type="arabicPeriod"/>
            </a:pPr>
            <a:r>
              <a:rPr lang="id-ID" sz="2900" dirty="0"/>
              <a:t>Untuk mengetahui sisa stok sumberdaya setelah </a:t>
            </a:r>
            <a:r>
              <a:rPr lang="id-ID" sz="2900" dirty="0" smtClean="0"/>
              <a:t>dimanfaatkan atau akibat kerusakan.</a:t>
            </a:r>
            <a:endParaRPr lang="id-ID" sz="2900" dirty="0"/>
          </a:p>
          <a:p>
            <a:pPr marL="463944" indent="-463944" algn="just">
              <a:buFont typeface="+mj-lt"/>
              <a:buAutoNum type="arabicPeriod"/>
            </a:pPr>
            <a:r>
              <a:rPr lang="id-ID" sz="2900" dirty="0"/>
              <a:t>Mengoptimalkan pemanfaatan sumberdaya.</a:t>
            </a:r>
          </a:p>
          <a:p>
            <a:pPr marL="463944" indent="-463944" algn="just">
              <a:buFont typeface="+mj-lt"/>
              <a:buAutoNum type="arabicPeriod"/>
            </a:pPr>
            <a:r>
              <a:rPr lang="id-ID" sz="2900" dirty="0"/>
              <a:t>Sebagai bahan perencanaan pembangunan masa akan datang.</a:t>
            </a:r>
          </a:p>
          <a:p>
            <a:pPr marL="463944" indent="-463944" algn="just">
              <a:buFont typeface="+mj-lt"/>
              <a:buAutoNum type="arabicPeriod"/>
            </a:pPr>
            <a:r>
              <a:rPr lang="id-ID" sz="2900" dirty="0"/>
              <a:t>Mencegah dan mengurangi kelangkaan sumberdaya.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Harga Sumberdaya Alam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638" indent="-274638">
              <a:buFont typeface="Wingdings" pitchFamily="2" charset="2"/>
              <a:buChar char="Ø"/>
            </a:pPr>
            <a:r>
              <a:rPr lang="id-ID" dirty="0" smtClean="0"/>
              <a:t>Sumberdaya alam adalah sumberdaya yang disediakan oleh alam</a:t>
            </a:r>
          </a:p>
          <a:p>
            <a:pPr marL="274638" indent="-274638">
              <a:buFont typeface="Wingdings" pitchFamily="2" charset="2"/>
              <a:buChar char="Ø"/>
            </a:pPr>
            <a:r>
              <a:rPr lang="id-ID" dirty="0" smtClean="0"/>
              <a:t>Sumberdaya alam memiliki nilai yang merepresentasikan dari pada jasa alam dalam menyediakan sumberdaya</a:t>
            </a:r>
          </a:p>
          <a:p>
            <a:pPr marL="274638" indent="-274638">
              <a:buFont typeface="Wingdings" pitchFamily="2" charset="2"/>
              <a:buChar char="Ø"/>
            </a:pPr>
            <a:r>
              <a:rPr lang="id-ID" dirty="0" smtClean="0"/>
              <a:t>Penilaian kerusakan sebuah sumberdaya alam terdiri dari:</a:t>
            </a:r>
          </a:p>
          <a:p>
            <a:pPr marL="881063" indent="-514350">
              <a:buFont typeface="+mj-lt"/>
              <a:buAutoNum type="arabicPeriod"/>
            </a:pPr>
            <a:r>
              <a:rPr lang="id-ID" dirty="0" smtClean="0"/>
              <a:t>Opportunity Value</a:t>
            </a:r>
          </a:p>
          <a:p>
            <a:pPr marL="881063" indent="-514350">
              <a:buFont typeface="+mj-lt"/>
              <a:buAutoNum type="arabicPeriod"/>
            </a:pPr>
            <a:r>
              <a:rPr lang="id-ID" dirty="0" smtClean="0"/>
              <a:t>Resource Value</a:t>
            </a:r>
          </a:p>
          <a:p>
            <a:pPr marL="274638" indent="-274638" defTabSz="182563">
              <a:buFont typeface="Wingdings" pitchFamily="2" charset="2"/>
              <a:buChar char="Ø"/>
            </a:pPr>
            <a:r>
              <a:rPr lang="id-ID" dirty="0" smtClean="0"/>
              <a:t>Opportunity value terdiri dari biaya operasioal dan keuntungan yang akan didapat</a:t>
            </a:r>
          </a:p>
          <a:p>
            <a:pPr marL="2239963" indent="-2239963">
              <a:buNone/>
              <a:tabLst>
                <a:tab pos="365125" algn="l"/>
                <a:tab pos="2149475" algn="l"/>
              </a:tabLst>
            </a:pPr>
            <a:r>
              <a:rPr lang="id-ID" dirty="0" smtClean="0">
                <a:solidFill>
                  <a:srgbClr val="FF0000"/>
                </a:solidFill>
              </a:rPr>
              <a:t>Harga barang = biaya operasional + Keuntungan normal + nilai sumberdaya</a:t>
            </a:r>
            <a:endParaRPr lang="id-ID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800" y="0"/>
            <a:ext cx="8137245" cy="1143239"/>
          </a:xfrm>
        </p:spPr>
        <p:txBody>
          <a:bodyPr>
            <a:normAutofit fontScale="90000"/>
          </a:bodyPr>
          <a:lstStyle/>
          <a:p>
            <a:pPr algn="l"/>
            <a:r>
              <a:rPr lang="id-ID" sz="3600" dirty="0"/>
              <a:t>Langkah-langkah Menghitung Deplesi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Adapun langkah-langkah perhitungan Deplesi adalah sebagai berikut: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Mengidentifikasi jumlah produksi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Mengidentifikasi harga produk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Mengidentifikasi biaya produk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Mengidentifikasi suku bunga di pasar modal (laba layak)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Menghitung nilai rente ekonomi per unit</a:t>
            </a:r>
          </a:p>
          <a:p>
            <a:pPr marL="463944" indent="-463944">
              <a:buFont typeface="+mj-lt"/>
              <a:buAutoNum type="arabicPeriod"/>
            </a:pPr>
            <a:r>
              <a:rPr lang="id-ID" dirty="0" smtClean="0"/>
              <a:t>Menghitung total deplesi</a:t>
            </a:r>
          </a:p>
          <a:p>
            <a:pPr marL="463944" indent="-463944">
              <a:buFont typeface="+mj-lt"/>
              <a:buAutoNum type="arabicPeriod"/>
            </a:pPr>
            <a:endParaRPr lang="id-ID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Rente Ekonomi Per Unit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500" dirty="0"/>
              <a:t>Adapun cara mengitung rente ekonomi per unit adalah sebagai berikut:</a:t>
            </a:r>
          </a:p>
          <a:p>
            <a:pPr marL="0" indent="0" algn="ctr">
              <a:buNone/>
            </a:pPr>
            <a:r>
              <a:rPr lang="id-ID" sz="2500" dirty="0"/>
              <a:t>R = P – (B+L)</a:t>
            </a:r>
          </a:p>
          <a:p>
            <a:pPr marL="0" indent="0" algn="ctr">
              <a:buNone/>
            </a:pPr>
            <a:r>
              <a:rPr lang="id-ID" sz="2500" dirty="0"/>
              <a:t>L = (i% x B)</a:t>
            </a:r>
          </a:p>
          <a:p>
            <a:pPr marL="0" indent="0" algn="just">
              <a:buNone/>
            </a:pPr>
            <a:r>
              <a:rPr lang="id-ID" sz="2500" dirty="0"/>
              <a:t>Dimana :</a:t>
            </a:r>
          </a:p>
          <a:p>
            <a:pPr marL="0" indent="0" algn="just">
              <a:buNone/>
            </a:pPr>
            <a:r>
              <a:rPr lang="id-ID" sz="2500" dirty="0"/>
              <a:t>R = Rente ekonomi per unit (unit rent)</a:t>
            </a:r>
          </a:p>
          <a:p>
            <a:pPr marL="0" indent="0" algn="just">
              <a:buNone/>
            </a:pPr>
            <a:r>
              <a:rPr lang="id-ID" sz="2500" dirty="0"/>
              <a:t>P = Harga produk per unit</a:t>
            </a:r>
          </a:p>
          <a:p>
            <a:pPr marL="0" indent="0" algn="just">
              <a:buNone/>
            </a:pPr>
            <a:r>
              <a:rPr lang="id-ID" sz="2500" dirty="0"/>
              <a:t>B = biaya produksi per unit</a:t>
            </a:r>
          </a:p>
          <a:p>
            <a:pPr marL="0" indent="0" algn="just">
              <a:buNone/>
            </a:pPr>
            <a:r>
              <a:rPr lang="id-ID" sz="2500" dirty="0"/>
              <a:t>L = Laba layak</a:t>
            </a:r>
          </a:p>
          <a:p>
            <a:pPr marL="0" indent="0" algn="just">
              <a:buNone/>
            </a:pPr>
            <a:r>
              <a:rPr lang="id-ID" sz="2500" dirty="0"/>
              <a:t>i  = Suku bunga di pasar modal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Contoh perhitungan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37916"/>
            <a:ext cx="8819399" cy="5620084"/>
          </a:xfrm>
          <a:solidFill>
            <a:srgbClr val="FFFFFF"/>
          </a:solidFill>
        </p:spPr>
        <p:txBody>
          <a:bodyPr/>
          <a:lstStyle/>
          <a:p>
            <a:pPr marL="0" indent="0" algn="just">
              <a:buNone/>
            </a:pPr>
            <a:r>
              <a:rPr lang="id-ID" sz="2400" dirty="0"/>
              <a:t>Jika harga emas per kg sebesar  Rp.100.000.000, dan biaya produksi sebesar Rp.50.000.000/kg, dan suku bunga bank indonesia sebesar 6,5% maka nilai rente ekonomi dari sumberdaya emas per kg yang diterima PT Emas Kemilau Jaya ?</a:t>
            </a:r>
          </a:p>
          <a:p>
            <a:pPr marL="0" indent="0" algn="just">
              <a:buNone/>
            </a:pPr>
            <a:endParaRPr lang="id-ID" sz="2400" dirty="0"/>
          </a:p>
          <a:p>
            <a:pPr marL="0" indent="0" algn="just">
              <a:buNone/>
              <a:tabLst>
                <a:tab pos="320751" algn="l"/>
              </a:tabLst>
            </a:pPr>
            <a:r>
              <a:rPr lang="id-ID" sz="2400" dirty="0"/>
              <a:t>L 	= 6,5% x Rp. 50.000.000/kg</a:t>
            </a:r>
          </a:p>
          <a:p>
            <a:pPr marL="0" indent="0" algn="just">
              <a:buNone/>
              <a:tabLst>
                <a:tab pos="320751" algn="l"/>
              </a:tabLst>
            </a:pPr>
            <a:r>
              <a:rPr lang="id-ID" sz="2400" dirty="0"/>
              <a:t>L 	= Rp. 3.250.000/kg</a:t>
            </a:r>
          </a:p>
          <a:p>
            <a:pPr marL="572770" indent="-572770">
              <a:buNone/>
              <a:tabLst>
                <a:tab pos="320751" algn="l"/>
              </a:tabLst>
            </a:pPr>
            <a:r>
              <a:rPr lang="id-ID" sz="2400" dirty="0"/>
              <a:t>R 	= Rp100.000.000/kg– (Rp 50.000.000/kg + Rp 3.250.000/kg)</a:t>
            </a:r>
          </a:p>
          <a:p>
            <a:pPr marL="0" indent="0" algn="just">
              <a:buNone/>
              <a:tabLst>
                <a:tab pos="320751" algn="l"/>
              </a:tabLst>
            </a:pPr>
            <a:r>
              <a:rPr lang="id-ID" sz="2400" dirty="0"/>
              <a:t>R 	= Rp 46.750.000/kg</a:t>
            </a:r>
          </a:p>
          <a:p>
            <a:pPr marL="0" indent="0" algn="just">
              <a:buNone/>
              <a:tabLst>
                <a:tab pos="320751" algn="l"/>
              </a:tabLst>
            </a:pPr>
            <a:endParaRPr lang="id-ID" sz="2400" dirty="0"/>
          </a:p>
          <a:p>
            <a:pPr marL="0" indent="0" algn="just">
              <a:buNone/>
              <a:tabLst>
                <a:tab pos="320751" algn="l"/>
              </a:tabLst>
            </a:pPr>
            <a:r>
              <a:rPr lang="id-ID" sz="2400" dirty="0"/>
              <a:t>Jadi Nilai Rente ekonomi per unit adalah sebesar                                 Rp 46.750.000/kg</a:t>
            </a:r>
          </a:p>
          <a:p>
            <a:pPr marL="572770" indent="-572770" algn="just">
              <a:buNone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Cara Menghitung Deplesi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Adapun cara menghitung deplesi adalah sebagai berikut:</a:t>
            </a:r>
          </a:p>
          <a:p>
            <a:pPr marL="0" indent="0" algn="ctr">
              <a:buNone/>
            </a:pPr>
            <a:r>
              <a:rPr lang="id-ID" dirty="0" smtClean="0"/>
              <a:t>D = Q x R</a:t>
            </a:r>
          </a:p>
          <a:p>
            <a:pPr marL="0" indent="0" algn="just">
              <a:buNone/>
            </a:pPr>
            <a:r>
              <a:rPr lang="id-ID" dirty="0" smtClean="0"/>
              <a:t>Dimana :</a:t>
            </a:r>
          </a:p>
          <a:p>
            <a:pPr marL="0" indent="0" algn="just">
              <a:buNone/>
              <a:tabLst>
                <a:tab pos="481127" algn="l"/>
              </a:tabLst>
            </a:pPr>
            <a:r>
              <a:rPr lang="id-ID" dirty="0" smtClean="0"/>
              <a:t>D	= Total Deplesi</a:t>
            </a:r>
          </a:p>
          <a:p>
            <a:pPr marL="0" indent="0" algn="just">
              <a:buNone/>
              <a:tabLst>
                <a:tab pos="481127" algn="l"/>
              </a:tabLst>
            </a:pPr>
            <a:r>
              <a:rPr lang="id-ID" dirty="0" smtClean="0"/>
              <a:t>Q	= Jumlah Produksi</a:t>
            </a:r>
          </a:p>
          <a:p>
            <a:pPr marL="0" indent="0" algn="just">
              <a:buNone/>
              <a:tabLst>
                <a:tab pos="481127" algn="l"/>
              </a:tabLst>
            </a:pPr>
            <a:r>
              <a:rPr lang="id-ID" dirty="0" smtClean="0"/>
              <a:t>R	= Rente ekonomi per unit (unit rent)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</TotalTime>
  <Words>550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PERHITUNGAN DEPLESI SUMBERDAYA ALAM</vt:lpstr>
      <vt:lpstr>Klasifikasi Sumberdaya</vt:lpstr>
      <vt:lpstr>Pengertian Deplesi</vt:lpstr>
      <vt:lpstr>Pentingnya Menghitung Deplesi sumberdaya</vt:lpstr>
      <vt:lpstr>Harga Sumberdaya Alam</vt:lpstr>
      <vt:lpstr>Langkah-langkah Menghitung Deplesi</vt:lpstr>
      <vt:lpstr>Rente Ekonomi Per Unit</vt:lpstr>
      <vt:lpstr>Contoh perhitungan</vt:lpstr>
      <vt:lpstr>Cara Menghitung Deplesi</vt:lpstr>
      <vt:lpstr>Contoh Perhitungan</vt:lpstr>
      <vt:lpstr>Latihan Soal Perhitungan I</vt:lpstr>
      <vt:lpstr>Jawaban soal I</vt:lpstr>
      <vt:lpstr>Latihan Soal Perhitungan II </vt:lpstr>
      <vt:lpstr>Jawaban Soal II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PERHITUNGAN DEPLESI SUMBERDAYA ALAM</dc:title>
  <dc:creator>User</dc:creator>
  <cp:lastModifiedBy>User</cp:lastModifiedBy>
  <cp:revision>4</cp:revision>
  <dcterms:created xsi:type="dcterms:W3CDTF">2013-10-07T15:35:21Z</dcterms:created>
  <dcterms:modified xsi:type="dcterms:W3CDTF">2013-10-08T00:06:16Z</dcterms:modified>
</cp:coreProperties>
</file>