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7"/>
  </p:notesMasterIdLst>
  <p:sldIdLst>
    <p:sldId id="256" r:id="rId2"/>
    <p:sldId id="259" r:id="rId3"/>
    <p:sldId id="261" r:id="rId4"/>
    <p:sldId id="263" r:id="rId5"/>
    <p:sldId id="275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124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6B7224-CEE4-400F-9F5C-7DFE5C1D4C2C}" type="datetimeFigureOut">
              <a:rPr lang="id-ID" smtClean="0"/>
              <a:pPr/>
              <a:t>08/10/2013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2AD1CD-91F7-4583-BD92-6ECF57147A89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7A0A70-847F-42A0-8D16-D0147D899ADD}" type="slidenum">
              <a:rPr lang="id-ID" smtClean="0"/>
              <a:pPr/>
              <a:t>8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CC17234C-784E-48ED-BC49-DF1A33168FFD}" type="datetimeFigureOut">
              <a:rPr lang="id-ID" smtClean="0"/>
              <a:pPr/>
              <a:t>08/10/2013</a:t>
            </a:fld>
            <a:endParaRPr lang="id-ID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id-ID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95DF20C9-FB8B-4F3F-B8C8-ABB205B76A52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7234C-784E-48ED-BC49-DF1A33168FFD}" type="datetimeFigureOut">
              <a:rPr lang="id-ID" smtClean="0"/>
              <a:pPr/>
              <a:t>08/10/2013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F20C9-FB8B-4F3F-B8C8-ABB205B76A52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7234C-784E-48ED-BC49-DF1A33168FFD}" type="datetimeFigureOut">
              <a:rPr lang="id-ID" smtClean="0"/>
              <a:pPr/>
              <a:t>08/10/2013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F20C9-FB8B-4F3F-B8C8-ABB205B76A52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7234C-784E-48ED-BC49-DF1A33168FFD}" type="datetimeFigureOut">
              <a:rPr lang="id-ID" smtClean="0"/>
              <a:pPr/>
              <a:t>08/10/2013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F20C9-FB8B-4F3F-B8C8-ABB205B76A52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CC17234C-784E-48ED-BC49-DF1A33168FFD}" type="datetimeFigureOut">
              <a:rPr lang="id-ID" smtClean="0"/>
              <a:pPr/>
              <a:t>08/10/2013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95DF20C9-FB8B-4F3F-B8C8-ABB205B76A52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7234C-784E-48ED-BC49-DF1A33168FFD}" type="datetimeFigureOut">
              <a:rPr lang="id-ID" smtClean="0"/>
              <a:pPr/>
              <a:t>08/10/2013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F20C9-FB8B-4F3F-B8C8-ABB205B76A52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7234C-784E-48ED-BC49-DF1A33168FFD}" type="datetimeFigureOut">
              <a:rPr lang="id-ID" smtClean="0"/>
              <a:pPr/>
              <a:t>08/10/2013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F20C9-FB8B-4F3F-B8C8-ABB205B76A52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7234C-784E-48ED-BC49-DF1A33168FFD}" type="datetimeFigureOut">
              <a:rPr lang="id-ID" smtClean="0"/>
              <a:pPr/>
              <a:t>08/10/2013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F20C9-FB8B-4F3F-B8C8-ABB205B76A52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7234C-784E-48ED-BC49-DF1A33168FFD}" type="datetimeFigureOut">
              <a:rPr lang="id-ID" smtClean="0"/>
              <a:pPr/>
              <a:t>08/10/2013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F20C9-FB8B-4F3F-B8C8-ABB205B76A52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7234C-784E-48ED-BC49-DF1A33168FFD}" type="datetimeFigureOut">
              <a:rPr lang="id-ID" smtClean="0"/>
              <a:pPr/>
              <a:t>08/10/2013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F20C9-FB8B-4F3F-B8C8-ABB205B76A52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7234C-784E-48ED-BC49-DF1A33168FFD}" type="datetimeFigureOut">
              <a:rPr lang="id-ID" smtClean="0"/>
              <a:pPr/>
              <a:t>08/10/2013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F20C9-FB8B-4F3F-B8C8-ABB205B76A52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C17234C-784E-48ED-BC49-DF1A33168FFD}" type="datetimeFigureOut">
              <a:rPr lang="id-ID" smtClean="0"/>
              <a:pPr/>
              <a:t>08/10/2013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id-ID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5DF20C9-FB8B-4F3F-B8C8-ABB205B76A52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PERHITUNGAN DEPLESI SUMBERDAYA ALAM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d-ID" dirty="0" smtClean="0"/>
              <a:t>Rizal Bahtiar, S.Pi, M.Si</a:t>
            </a:r>
            <a:endParaRPr lang="id-ID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id-ID" dirty="0" smtClean="0"/>
              <a:t>Contoh Perhitungan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id-ID" sz="2900" dirty="0"/>
              <a:t>Jika PT. Emas Kemilau Jaya memproduksi emas sebanyak 358 kg emas selama satu tahun maka nilai deplesinya sebesar ?</a:t>
            </a:r>
          </a:p>
          <a:p>
            <a:pPr marL="0" indent="0" algn="just">
              <a:buNone/>
            </a:pPr>
            <a:endParaRPr lang="id-ID" sz="2900" dirty="0"/>
          </a:p>
          <a:p>
            <a:pPr marL="0" indent="0" algn="just">
              <a:buNone/>
              <a:tabLst>
                <a:tab pos="412394" algn="l"/>
              </a:tabLst>
            </a:pPr>
            <a:r>
              <a:rPr lang="id-ID" sz="2900" dirty="0"/>
              <a:t>D	= 358 kg x Rp 46.750.000/kg </a:t>
            </a:r>
          </a:p>
          <a:p>
            <a:pPr marL="0" indent="0" algn="just">
              <a:buNone/>
              <a:tabLst>
                <a:tab pos="412394" algn="l"/>
              </a:tabLst>
            </a:pPr>
            <a:r>
              <a:rPr lang="id-ID" sz="2900" dirty="0"/>
              <a:t>D	= Rp 16.736.500.000</a:t>
            </a:r>
          </a:p>
          <a:p>
            <a:pPr marL="0" indent="0" algn="just">
              <a:buNone/>
              <a:tabLst>
                <a:tab pos="412394" algn="l"/>
              </a:tabLst>
            </a:pPr>
            <a:endParaRPr lang="id-ID" sz="2900" dirty="0"/>
          </a:p>
          <a:p>
            <a:pPr marL="0" indent="0" algn="just">
              <a:buNone/>
              <a:tabLst>
                <a:tab pos="412394" algn="l"/>
              </a:tabLst>
            </a:pPr>
            <a:r>
              <a:rPr lang="id-ID" sz="2900" dirty="0"/>
              <a:t>Maka nilai deplesi dari emas yang diproduksi PT. EKJ sebesar Rp 16.736.500.000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id-ID" dirty="0" smtClean="0"/>
              <a:t>Latihan Soal Perhitungan 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id-ID" dirty="0" smtClean="0"/>
              <a:t>Jika PT. Kemilau Emas Gemilang memproduksi emas sebanyak 467 kg dengan biaya produksi sebesar Rp.75.000.000/kg dan harga jual emas sebesar Rp. 112.000.000/kg dengan suku bunga Bank Indonesia sebesar 6%, berapakah nilai deplesi emas ? </a:t>
            </a:r>
            <a:endParaRPr lang="id-ID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id-ID" dirty="0" smtClean="0"/>
              <a:t>Jawaban soal 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105211"/>
            <a:ext cx="9144000" cy="5160370"/>
          </a:xfrm>
          <a:solidFill>
            <a:srgbClr val="FFFFFF"/>
          </a:solidFill>
        </p:spPr>
        <p:txBody>
          <a:bodyPr/>
          <a:lstStyle/>
          <a:p>
            <a:pPr marL="0" indent="0" algn="just">
              <a:buNone/>
              <a:tabLst>
                <a:tab pos="320751" algn="l"/>
                <a:tab pos="733146" algn="l"/>
              </a:tabLst>
            </a:pPr>
            <a:r>
              <a:rPr lang="id-ID" sz="2500" dirty="0"/>
              <a:t>L 		= 6% x Rp. 75.000.000/kg</a:t>
            </a:r>
          </a:p>
          <a:p>
            <a:pPr marL="0" indent="0" algn="just">
              <a:buNone/>
              <a:tabLst>
                <a:tab pos="320751" algn="l"/>
                <a:tab pos="733146" algn="l"/>
              </a:tabLst>
            </a:pPr>
            <a:r>
              <a:rPr lang="id-ID" sz="2500" dirty="0"/>
              <a:t>L 		= Rp. 4.500.000/kg</a:t>
            </a:r>
          </a:p>
          <a:p>
            <a:pPr marL="1122629" indent="-1122629">
              <a:buNone/>
              <a:tabLst>
                <a:tab pos="320751" algn="l"/>
                <a:tab pos="733146" algn="l"/>
                <a:tab pos="1122629" algn="l"/>
              </a:tabLst>
            </a:pPr>
            <a:r>
              <a:rPr lang="id-ID" sz="2500" dirty="0"/>
              <a:t>R 	= Rp112.000.000/kg– (Rp 75.000.000/kg + Rp 4.500.000/kg)</a:t>
            </a:r>
          </a:p>
          <a:p>
            <a:pPr marL="0" indent="0" algn="just">
              <a:buNone/>
              <a:tabLst>
                <a:tab pos="320751" algn="l"/>
                <a:tab pos="733146" algn="l"/>
              </a:tabLst>
            </a:pPr>
            <a:r>
              <a:rPr lang="id-ID" sz="2500" dirty="0"/>
              <a:t>R 	= Rp 32.500.000/kg</a:t>
            </a:r>
          </a:p>
          <a:p>
            <a:pPr marL="0" indent="0" algn="just">
              <a:buNone/>
              <a:tabLst>
                <a:tab pos="320751" algn="l"/>
                <a:tab pos="733146" algn="l"/>
              </a:tabLst>
            </a:pPr>
            <a:r>
              <a:rPr lang="id-ID" sz="2500" dirty="0"/>
              <a:t>D		= 467 kg x Rp 32.500.000/kg </a:t>
            </a:r>
          </a:p>
          <a:p>
            <a:pPr marL="0" indent="0" algn="just">
              <a:buNone/>
              <a:tabLst>
                <a:tab pos="320751" algn="l"/>
                <a:tab pos="733146" algn="l"/>
              </a:tabLst>
            </a:pPr>
            <a:r>
              <a:rPr lang="id-ID" sz="2500" dirty="0"/>
              <a:t>D		= Rp 15.177.500.000</a:t>
            </a:r>
          </a:p>
          <a:p>
            <a:pPr marL="0" indent="0" algn="just">
              <a:buNone/>
              <a:tabLst>
                <a:tab pos="320751" algn="l"/>
                <a:tab pos="733146" algn="l"/>
              </a:tabLst>
            </a:pPr>
            <a:r>
              <a:rPr lang="id-ID" sz="2500" dirty="0"/>
              <a:t>Maka nilai deplesi dari emas yang diproduksi PT. KEG sebesar Rp 15.177.500.000</a:t>
            </a:r>
          </a:p>
          <a:p>
            <a:pPr marL="0" indent="0" algn="just">
              <a:buNone/>
              <a:tabLst>
                <a:tab pos="320751" algn="l"/>
                <a:tab pos="733146" algn="l"/>
              </a:tabLst>
            </a:pPr>
            <a:r>
              <a:rPr lang="id-ID" sz="2500" dirty="0"/>
              <a:t>  </a:t>
            </a:r>
          </a:p>
          <a:p>
            <a:pPr marL="0" indent="0" algn="just">
              <a:buNone/>
              <a:tabLst>
                <a:tab pos="320751" algn="l"/>
                <a:tab pos="733146" algn="l"/>
              </a:tabLst>
            </a:pPr>
            <a:endParaRPr lang="id-ID" sz="2500" dirty="0"/>
          </a:p>
          <a:p>
            <a:pPr marL="0" indent="0" algn="just">
              <a:buNone/>
              <a:tabLst>
                <a:tab pos="320751" algn="l"/>
                <a:tab pos="733146" algn="l"/>
              </a:tabLst>
            </a:pPr>
            <a:endParaRPr lang="id-ID" sz="2500" dirty="0"/>
          </a:p>
          <a:p>
            <a:pPr>
              <a:buNone/>
            </a:pPr>
            <a:endParaRPr lang="id-ID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id-ID" dirty="0" smtClean="0"/>
              <a:t>Latihan Soal Perhitungan II 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169761"/>
            <a:ext cx="9144000" cy="5095821"/>
          </a:xfrm>
          <a:solidFill>
            <a:srgbClr val="FFFFFF"/>
          </a:solidFill>
        </p:spPr>
        <p:txBody>
          <a:bodyPr/>
          <a:lstStyle/>
          <a:p>
            <a:pPr marL="0" indent="0" algn="just">
              <a:buNone/>
            </a:pPr>
            <a:r>
              <a:rPr lang="id-ID" sz="2900" dirty="0"/>
              <a:t>Jika di Kabupaten Bogor terdapat 2 lokasi tambang emas yang dikelola oleh 2 perusahaan yang berbeda. Dimana perusahaan PT. Jasa Emas Bogor memproduksi 675 kg dalam setahun dengan biaya produksi sebesar Rp.79.000.000/kg, sedangkan untuk PT. Gunung Emas memproduksi sebanyak 367 kg dalam setahun dengan biaya produksi Rp. 67.000.000/kg. Harga emas rata-rata sebesar Rp. 137.000.000/kg dan suku bunga Bank Indonesia sebesar 5,5 %, berapakah nilai deplesi sumberdaya emas di Kota Bogor ?   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id-ID" dirty="0" smtClean="0"/>
              <a:t>Jawaban Soal II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105211"/>
            <a:ext cx="9144000" cy="5752789"/>
          </a:xfrm>
          <a:solidFill>
            <a:srgbClr val="FFFFFF"/>
          </a:solidFill>
        </p:spPr>
        <p:txBody>
          <a:bodyPr>
            <a:normAutofit lnSpcReduction="10000"/>
          </a:bodyPr>
          <a:lstStyle/>
          <a:p>
            <a:pPr marL="0" indent="0" algn="just">
              <a:buNone/>
              <a:tabLst>
                <a:tab pos="320751" algn="l"/>
                <a:tab pos="733146" algn="l"/>
              </a:tabLst>
            </a:pPr>
            <a:r>
              <a:rPr lang="id-ID" sz="1800" dirty="0"/>
              <a:t>PT. Jasa Emas Bogor</a:t>
            </a:r>
          </a:p>
          <a:p>
            <a:pPr marL="0" indent="0" algn="just">
              <a:buNone/>
              <a:tabLst>
                <a:tab pos="320751" algn="l"/>
                <a:tab pos="733146" algn="l"/>
              </a:tabLst>
            </a:pPr>
            <a:r>
              <a:rPr lang="id-ID" sz="1800" dirty="0"/>
              <a:t>L 		= 5.5% x Rp. 79.000.000/kg</a:t>
            </a:r>
          </a:p>
          <a:p>
            <a:pPr marL="0" indent="0" algn="just">
              <a:buNone/>
              <a:tabLst>
                <a:tab pos="320751" algn="l"/>
                <a:tab pos="733146" algn="l"/>
              </a:tabLst>
            </a:pPr>
            <a:r>
              <a:rPr lang="id-ID" sz="1800" dirty="0"/>
              <a:t>L 		= Rp. 4.345.000/kg</a:t>
            </a:r>
          </a:p>
          <a:p>
            <a:pPr marL="1122629" indent="-1122629">
              <a:buNone/>
              <a:tabLst>
                <a:tab pos="320751" algn="l"/>
                <a:tab pos="733146" algn="l"/>
                <a:tab pos="1122629" algn="l"/>
              </a:tabLst>
            </a:pPr>
            <a:r>
              <a:rPr lang="id-ID" sz="1800" dirty="0"/>
              <a:t>R 		= Rp137.000.000/kg– (Rp 79.000.000/kg + Rp 4.345.000/kg)</a:t>
            </a:r>
          </a:p>
          <a:p>
            <a:pPr marL="0" indent="0" algn="just">
              <a:buNone/>
              <a:tabLst>
                <a:tab pos="320751" algn="l"/>
                <a:tab pos="733146" algn="l"/>
              </a:tabLst>
            </a:pPr>
            <a:r>
              <a:rPr lang="id-ID" sz="1800" dirty="0"/>
              <a:t>R 		= Rp 53.655.000/kg</a:t>
            </a:r>
          </a:p>
          <a:p>
            <a:pPr marL="0" indent="0" algn="just">
              <a:buNone/>
              <a:tabLst>
                <a:tab pos="320751" algn="l"/>
                <a:tab pos="733146" algn="l"/>
              </a:tabLst>
            </a:pPr>
            <a:r>
              <a:rPr lang="id-ID" sz="1800" dirty="0"/>
              <a:t>D		= 675 kg x Rp 53.655.000/kg </a:t>
            </a:r>
          </a:p>
          <a:p>
            <a:pPr marL="0" indent="0" algn="just">
              <a:buNone/>
              <a:tabLst>
                <a:tab pos="320751" algn="l"/>
                <a:tab pos="733146" algn="l"/>
              </a:tabLst>
            </a:pPr>
            <a:r>
              <a:rPr lang="id-ID" sz="1800" dirty="0"/>
              <a:t>D		= Rp 36.217.125.000</a:t>
            </a:r>
          </a:p>
          <a:p>
            <a:pPr marL="0" indent="0" algn="just">
              <a:buNone/>
              <a:tabLst>
                <a:tab pos="320751" algn="l"/>
                <a:tab pos="733146" algn="l"/>
              </a:tabLst>
            </a:pPr>
            <a:endParaRPr lang="id-ID" sz="1800" dirty="0"/>
          </a:p>
          <a:p>
            <a:pPr marL="0" indent="0" algn="just">
              <a:buNone/>
              <a:tabLst>
                <a:tab pos="320751" algn="l"/>
                <a:tab pos="733146" algn="l"/>
              </a:tabLst>
            </a:pPr>
            <a:r>
              <a:rPr lang="id-ID" sz="1800" dirty="0"/>
              <a:t>PT. Gunung Emas</a:t>
            </a:r>
          </a:p>
          <a:p>
            <a:pPr marL="0" indent="0" algn="just">
              <a:buNone/>
              <a:tabLst>
                <a:tab pos="320751" algn="l"/>
                <a:tab pos="733146" algn="l"/>
              </a:tabLst>
            </a:pPr>
            <a:r>
              <a:rPr lang="id-ID" sz="1800" dirty="0"/>
              <a:t>L 		= 5.5% x Rp. 67.000.000/kg</a:t>
            </a:r>
          </a:p>
          <a:p>
            <a:pPr marL="0" indent="0" algn="just">
              <a:buNone/>
              <a:tabLst>
                <a:tab pos="320751" algn="l"/>
                <a:tab pos="733146" algn="l"/>
              </a:tabLst>
            </a:pPr>
            <a:r>
              <a:rPr lang="id-ID" sz="1800" dirty="0"/>
              <a:t>L 		= Rp. 3.685.000/kg</a:t>
            </a:r>
          </a:p>
          <a:p>
            <a:pPr marL="1122629" indent="-1122629">
              <a:buNone/>
              <a:tabLst>
                <a:tab pos="320751" algn="l"/>
                <a:tab pos="733146" algn="l"/>
                <a:tab pos="1122629" algn="l"/>
              </a:tabLst>
            </a:pPr>
            <a:r>
              <a:rPr lang="id-ID" sz="1800" dirty="0"/>
              <a:t>R 		= Rp137.000.000/kg– (Rp 67.000.000/kg + Rp 3.685.000/kg)</a:t>
            </a:r>
          </a:p>
          <a:p>
            <a:pPr marL="0" indent="0" algn="just">
              <a:buNone/>
              <a:tabLst>
                <a:tab pos="320751" algn="l"/>
                <a:tab pos="733146" algn="l"/>
              </a:tabLst>
            </a:pPr>
            <a:r>
              <a:rPr lang="id-ID" sz="1800" dirty="0"/>
              <a:t>R 		= Rp 66.315.000/kg</a:t>
            </a:r>
          </a:p>
          <a:p>
            <a:pPr marL="0" indent="0" algn="just">
              <a:buNone/>
              <a:tabLst>
                <a:tab pos="320751" algn="l"/>
                <a:tab pos="733146" algn="l"/>
              </a:tabLst>
            </a:pPr>
            <a:r>
              <a:rPr lang="id-ID" sz="1800" dirty="0"/>
              <a:t>D		= 367 kg x Rp 66.315.000/kg </a:t>
            </a:r>
          </a:p>
          <a:p>
            <a:pPr marL="0" indent="0" algn="just">
              <a:buNone/>
              <a:tabLst>
                <a:tab pos="320751" algn="l"/>
                <a:tab pos="733146" algn="l"/>
              </a:tabLst>
            </a:pPr>
            <a:r>
              <a:rPr lang="id-ID" sz="1800" dirty="0"/>
              <a:t>D		= Rp 24.337.605.000</a:t>
            </a:r>
          </a:p>
          <a:p>
            <a:pPr marL="0" indent="0" algn="just">
              <a:buNone/>
              <a:tabLst>
                <a:tab pos="320751" algn="l"/>
                <a:tab pos="733146" algn="l"/>
              </a:tabLst>
            </a:pPr>
            <a:endParaRPr lang="id-ID" sz="1800" dirty="0"/>
          </a:p>
          <a:p>
            <a:pPr marL="0" indent="0" algn="just">
              <a:buNone/>
              <a:tabLst>
                <a:tab pos="320751" algn="l"/>
                <a:tab pos="733146" algn="l"/>
              </a:tabLst>
            </a:pPr>
            <a:r>
              <a:rPr lang="id-ID" sz="1800" dirty="0"/>
              <a:t>Total Deplesi emas di Kabupaten Bogor  (PT. JEB + PT .GE) = Rp 60.554.730.000</a:t>
            </a:r>
          </a:p>
          <a:p>
            <a:pPr marL="0" indent="0" algn="just">
              <a:buNone/>
              <a:tabLst>
                <a:tab pos="320751" algn="l"/>
                <a:tab pos="733146" algn="l"/>
              </a:tabLst>
            </a:pPr>
            <a:endParaRPr lang="id-ID" sz="2500" dirty="0"/>
          </a:p>
          <a:p>
            <a:pPr>
              <a:buNone/>
            </a:pP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Rectangle 3"/>
          <p:cNvSpPr/>
          <p:nvPr/>
        </p:nvSpPr>
        <p:spPr>
          <a:xfrm>
            <a:off x="2400347" y="2967335"/>
            <a:ext cx="421301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d-ID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TERIMAKASIH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Klasifikasi Sumberdaya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3657600" y="1752600"/>
            <a:ext cx="1981200" cy="6858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SUMBER DAYA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1524000" y="2819400"/>
            <a:ext cx="1981200" cy="6858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SUMBER DAYA ALAM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5943600" y="2819400"/>
            <a:ext cx="1981200" cy="6858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SUMBER DAYA MANUSIA</a:t>
            </a:r>
          </a:p>
        </p:txBody>
      </p:sp>
      <p:cxnSp>
        <p:nvCxnSpPr>
          <p:cNvPr id="7" name="Elbow Connector 6"/>
          <p:cNvCxnSpPr>
            <a:stCxn id="4" idx="2"/>
            <a:endCxn id="5" idx="0"/>
          </p:cNvCxnSpPr>
          <p:nvPr/>
        </p:nvCxnSpPr>
        <p:spPr>
          <a:xfrm rot="5400000">
            <a:off x="3390900" y="1562100"/>
            <a:ext cx="381000" cy="21336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Elbow Connector 7"/>
          <p:cNvCxnSpPr>
            <a:stCxn id="4" idx="2"/>
            <a:endCxn id="6" idx="0"/>
          </p:cNvCxnSpPr>
          <p:nvPr/>
        </p:nvCxnSpPr>
        <p:spPr>
          <a:xfrm rot="16200000" flipH="1">
            <a:off x="5600700" y="1485900"/>
            <a:ext cx="381000" cy="22860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ounded Rectangle 8"/>
          <p:cNvSpPr/>
          <p:nvPr/>
        </p:nvSpPr>
        <p:spPr>
          <a:xfrm>
            <a:off x="76200" y="4038600"/>
            <a:ext cx="1447800" cy="6858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</a:rPr>
              <a:t>SDA </a:t>
            </a:r>
            <a:r>
              <a:rPr lang="en-US" sz="1400" dirty="0" err="1">
                <a:solidFill>
                  <a:schemeClr val="tx1"/>
                </a:solidFill>
              </a:rPr>
              <a:t>Pulih</a:t>
            </a:r>
            <a:r>
              <a:rPr lang="en-US" sz="1400" dirty="0">
                <a:solidFill>
                  <a:schemeClr val="tx1"/>
                </a:solidFill>
              </a:rPr>
              <a:t> (Renewable)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1555750" y="4038600"/>
            <a:ext cx="1905000" cy="6858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</a:rPr>
              <a:t>SDA </a:t>
            </a:r>
            <a:r>
              <a:rPr lang="en-US" sz="1400" dirty="0" err="1">
                <a:solidFill>
                  <a:schemeClr val="tx1"/>
                </a:solidFill>
              </a:rPr>
              <a:t>Tidak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Pulih</a:t>
            </a:r>
            <a:r>
              <a:rPr lang="en-US" sz="1400" dirty="0">
                <a:solidFill>
                  <a:schemeClr val="tx1"/>
                </a:solidFill>
              </a:rPr>
              <a:t> (Non-Renewable)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3522663" y="4038600"/>
            <a:ext cx="1524000" cy="6858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</a:rPr>
              <a:t>SDA </a:t>
            </a:r>
            <a:r>
              <a:rPr lang="en-US" sz="1400" dirty="0" err="1">
                <a:solidFill>
                  <a:schemeClr val="tx1"/>
                </a:solidFill>
              </a:rPr>
              <a:t>Mengalir</a:t>
            </a:r>
            <a:r>
              <a:rPr lang="en-US" sz="1400" dirty="0">
                <a:solidFill>
                  <a:schemeClr val="tx1"/>
                </a:solidFill>
              </a:rPr>
              <a:t> (Flow)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5108575" y="4038600"/>
            <a:ext cx="1368425" cy="12192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</a:rPr>
              <a:t>SD </a:t>
            </a:r>
            <a:r>
              <a:rPr lang="en-US" sz="1400" dirty="0" err="1">
                <a:solidFill>
                  <a:schemeClr val="tx1"/>
                </a:solidFill>
              </a:rPr>
              <a:t>Manusia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</a:rPr>
              <a:t>(Human Resources)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7086600" y="4038600"/>
            <a:ext cx="1600200" cy="12954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</a:rPr>
              <a:t>SD </a:t>
            </a:r>
            <a:r>
              <a:rPr lang="en-US" sz="1400" dirty="0" err="1">
                <a:solidFill>
                  <a:schemeClr val="tx1"/>
                </a:solidFill>
              </a:rPr>
              <a:t>Buatan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Manusia</a:t>
            </a:r>
            <a:r>
              <a:rPr lang="en-US" sz="1400" dirty="0">
                <a:solidFill>
                  <a:schemeClr val="tx1"/>
                </a:solidFill>
              </a:rPr>
              <a:t> (Man Made Resources)</a:t>
            </a:r>
          </a:p>
        </p:txBody>
      </p:sp>
      <p:cxnSp>
        <p:nvCxnSpPr>
          <p:cNvPr id="14" name="Elbow Connector 13"/>
          <p:cNvCxnSpPr>
            <a:stCxn id="5" idx="2"/>
            <a:endCxn id="9" idx="0"/>
          </p:cNvCxnSpPr>
          <p:nvPr/>
        </p:nvCxnSpPr>
        <p:spPr>
          <a:xfrm rot="5400000">
            <a:off x="1390650" y="2914650"/>
            <a:ext cx="533400" cy="17145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Elbow Connector 14"/>
          <p:cNvCxnSpPr>
            <a:stCxn id="5" idx="2"/>
            <a:endCxn id="10" idx="0"/>
          </p:cNvCxnSpPr>
          <p:nvPr/>
        </p:nvCxnSpPr>
        <p:spPr>
          <a:xfrm rot="5400000">
            <a:off x="2244725" y="3768725"/>
            <a:ext cx="533400" cy="635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Elbow Connector 15"/>
          <p:cNvCxnSpPr>
            <a:stCxn id="5" idx="2"/>
            <a:endCxn id="11" idx="0"/>
          </p:cNvCxnSpPr>
          <p:nvPr/>
        </p:nvCxnSpPr>
        <p:spPr>
          <a:xfrm rot="16200000" flipH="1">
            <a:off x="3132932" y="2886868"/>
            <a:ext cx="533400" cy="1770063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Elbow Connector 16"/>
          <p:cNvCxnSpPr>
            <a:stCxn id="6" idx="2"/>
            <a:endCxn id="12" idx="0"/>
          </p:cNvCxnSpPr>
          <p:nvPr/>
        </p:nvCxnSpPr>
        <p:spPr>
          <a:xfrm rot="5400000">
            <a:off x="6096794" y="3201194"/>
            <a:ext cx="533400" cy="1141412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Elbow Connector 17"/>
          <p:cNvCxnSpPr>
            <a:stCxn id="6" idx="2"/>
            <a:endCxn id="13" idx="0"/>
          </p:cNvCxnSpPr>
          <p:nvPr/>
        </p:nvCxnSpPr>
        <p:spPr>
          <a:xfrm rot="16200000" flipH="1">
            <a:off x="7143750" y="3295650"/>
            <a:ext cx="533400" cy="9525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ounded Rectangle 18"/>
          <p:cNvSpPr/>
          <p:nvPr/>
        </p:nvSpPr>
        <p:spPr>
          <a:xfrm>
            <a:off x="76200" y="4724400"/>
            <a:ext cx="1447800" cy="9144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 err="1">
                <a:solidFill>
                  <a:schemeClr val="tx1"/>
                </a:solidFill>
              </a:rPr>
              <a:t>Contoh</a:t>
            </a:r>
            <a:r>
              <a:rPr lang="en-US" sz="1400" dirty="0">
                <a:solidFill>
                  <a:schemeClr val="tx1"/>
                </a:solidFill>
              </a:rPr>
              <a:t>: </a:t>
            </a:r>
            <a:r>
              <a:rPr lang="en-US" sz="1400" dirty="0" err="1">
                <a:solidFill>
                  <a:schemeClr val="tx1"/>
                </a:solidFill>
              </a:rPr>
              <a:t>Hutan</a:t>
            </a:r>
            <a:r>
              <a:rPr lang="en-US" sz="1400" dirty="0">
                <a:solidFill>
                  <a:schemeClr val="tx1"/>
                </a:solidFill>
              </a:rPr>
              <a:t>, </a:t>
            </a:r>
            <a:r>
              <a:rPr lang="en-US" sz="1400" dirty="0" err="1">
                <a:solidFill>
                  <a:schemeClr val="tx1"/>
                </a:solidFill>
              </a:rPr>
              <a:t>Ikan</a:t>
            </a:r>
            <a:r>
              <a:rPr lang="en-US" sz="1400" dirty="0">
                <a:solidFill>
                  <a:schemeClr val="tx1"/>
                </a:solidFill>
              </a:rPr>
              <a:t>, </a:t>
            </a:r>
            <a:r>
              <a:rPr lang="en-US" sz="1400" dirty="0" err="1">
                <a:solidFill>
                  <a:schemeClr val="tx1"/>
                </a:solidFill>
              </a:rPr>
              <a:t>Hewan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dll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1555750" y="4724400"/>
            <a:ext cx="1905000" cy="9144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 err="1">
                <a:solidFill>
                  <a:schemeClr val="tx1"/>
                </a:solidFill>
              </a:rPr>
              <a:t>Contoh</a:t>
            </a:r>
            <a:r>
              <a:rPr lang="en-US" sz="1400" dirty="0">
                <a:solidFill>
                  <a:schemeClr val="tx1"/>
                </a:solidFill>
              </a:rPr>
              <a:t>: Tambang, Air Tanah</a:t>
            </a:r>
          </a:p>
        </p:txBody>
      </p:sp>
      <p:sp>
        <p:nvSpPr>
          <p:cNvPr id="21" name="Rounded Rectangle 20"/>
          <p:cNvSpPr/>
          <p:nvPr/>
        </p:nvSpPr>
        <p:spPr>
          <a:xfrm>
            <a:off x="3519488" y="4724400"/>
            <a:ext cx="1524000" cy="10668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 err="1">
                <a:solidFill>
                  <a:schemeClr val="tx1"/>
                </a:solidFill>
              </a:rPr>
              <a:t>Contoh</a:t>
            </a:r>
            <a:r>
              <a:rPr lang="en-US" sz="1400" dirty="0">
                <a:solidFill>
                  <a:schemeClr val="tx1"/>
                </a:solidFill>
              </a:rPr>
              <a:t>: </a:t>
            </a:r>
            <a:r>
              <a:rPr lang="en-US" sz="1400" dirty="0" err="1">
                <a:solidFill>
                  <a:schemeClr val="tx1"/>
                </a:solidFill>
              </a:rPr>
              <a:t>Cahaya</a:t>
            </a:r>
            <a:r>
              <a:rPr lang="en-US" sz="1400" dirty="0">
                <a:solidFill>
                  <a:schemeClr val="tx1"/>
                </a:solidFill>
              </a:rPr>
              <a:t>, </a:t>
            </a:r>
            <a:r>
              <a:rPr lang="en-US" sz="1400" dirty="0" err="1">
                <a:solidFill>
                  <a:schemeClr val="tx1"/>
                </a:solidFill>
              </a:rPr>
              <a:t>Gelombang</a:t>
            </a:r>
            <a:r>
              <a:rPr lang="en-US" sz="1400" dirty="0">
                <a:solidFill>
                  <a:schemeClr val="tx1"/>
                </a:solidFill>
              </a:rPr>
              <a:t>, Air</a:t>
            </a:r>
          </a:p>
        </p:txBody>
      </p:sp>
      <p:sp>
        <p:nvSpPr>
          <p:cNvPr id="22" name="Rounded Rectangle 21"/>
          <p:cNvSpPr/>
          <p:nvPr/>
        </p:nvSpPr>
        <p:spPr>
          <a:xfrm>
            <a:off x="7086600" y="5334000"/>
            <a:ext cx="1600200" cy="12954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 err="1">
                <a:solidFill>
                  <a:schemeClr val="tx1"/>
                </a:solidFill>
              </a:rPr>
              <a:t>Contoh</a:t>
            </a:r>
            <a:r>
              <a:rPr lang="en-US" sz="1400" dirty="0">
                <a:solidFill>
                  <a:schemeClr val="tx1"/>
                </a:solidFill>
              </a:rPr>
              <a:t>: </a:t>
            </a:r>
            <a:r>
              <a:rPr lang="en-US" sz="1400" dirty="0" err="1">
                <a:solidFill>
                  <a:schemeClr val="tx1"/>
                </a:solidFill>
              </a:rPr>
              <a:t>Bendungan</a:t>
            </a:r>
            <a:r>
              <a:rPr lang="en-US" sz="1400" dirty="0">
                <a:solidFill>
                  <a:schemeClr val="tx1"/>
                </a:solidFill>
              </a:rPr>
              <a:t>, </a:t>
            </a:r>
            <a:r>
              <a:rPr lang="en-US" sz="1400" dirty="0" err="1">
                <a:solidFill>
                  <a:schemeClr val="tx1"/>
                </a:solidFill>
              </a:rPr>
              <a:t>Jalan</a:t>
            </a:r>
            <a:r>
              <a:rPr lang="en-US" sz="1400" dirty="0">
                <a:solidFill>
                  <a:schemeClr val="tx1"/>
                </a:solidFill>
              </a:rPr>
              <a:t>, </a:t>
            </a:r>
            <a:r>
              <a:rPr lang="en-US" sz="1400" dirty="0" err="1">
                <a:solidFill>
                  <a:schemeClr val="tx1"/>
                </a:solidFill>
              </a:rPr>
              <a:t>Bandara</a:t>
            </a:r>
            <a:r>
              <a:rPr lang="en-US" sz="1400" dirty="0">
                <a:solidFill>
                  <a:schemeClr val="tx1"/>
                </a:solidFill>
              </a:rPr>
              <a:t>, </a:t>
            </a:r>
            <a:r>
              <a:rPr lang="en-US" sz="1400" dirty="0" err="1">
                <a:solidFill>
                  <a:schemeClr val="tx1"/>
                </a:solidFill>
              </a:rPr>
              <a:t>Perumahan</a:t>
            </a:r>
            <a:endParaRPr lang="en-US" sz="1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239"/>
          </a:xfrm>
        </p:spPr>
        <p:txBody>
          <a:bodyPr>
            <a:noAutofit/>
          </a:bodyPr>
          <a:lstStyle/>
          <a:p>
            <a:r>
              <a:rPr lang="id-ID" sz="3600" dirty="0"/>
              <a:t>Pengertian Deplesi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85720" y="1514756"/>
            <a:ext cx="8706691" cy="4750825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marL="412394" indent="-412394" algn="just">
              <a:spcBef>
                <a:spcPts val="1082"/>
              </a:spcBef>
              <a:spcAft>
                <a:spcPts val="1082"/>
              </a:spcAft>
            </a:pPr>
            <a:r>
              <a:rPr lang="id-ID" sz="2500" dirty="0"/>
              <a:t>Deplesi, Degradasi, Depresiasi terkadang kita mengartikan salah, bahkan mengartikan dengan arti yang sama.</a:t>
            </a:r>
          </a:p>
          <a:p>
            <a:pPr marL="412394" indent="-412394" algn="just">
              <a:spcBef>
                <a:spcPts val="1082"/>
              </a:spcBef>
              <a:spcAft>
                <a:spcPts val="1082"/>
              </a:spcAft>
            </a:pPr>
            <a:r>
              <a:rPr lang="id-ID" sz="2500" dirty="0"/>
              <a:t>Deplesi, Degradasi, Depresiasi memiliki arti yang berbeda </a:t>
            </a:r>
          </a:p>
          <a:p>
            <a:pPr marL="1305916" indent="-1305916" algn="just">
              <a:spcBef>
                <a:spcPts val="1082"/>
              </a:spcBef>
              <a:spcAft>
                <a:spcPts val="1082"/>
              </a:spcAft>
              <a:buNone/>
            </a:pPr>
            <a:r>
              <a:rPr lang="id-ID" sz="2500" b="1" dirty="0"/>
              <a:t>Deplesi</a:t>
            </a:r>
            <a:r>
              <a:rPr lang="id-ID" sz="2500" dirty="0"/>
              <a:t> adalah berkurangnya jumlah stok dari sumberdaya yang tidak dapat diperbaharui (Non Renewable Resources).</a:t>
            </a:r>
          </a:p>
          <a:p>
            <a:pPr marL="1305916" indent="-1305916" algn="just">
              <a:spcBef>
                <a:spcPts val="1082"/>
              </a:spcBef>
              <a:spcAft>
                <a:spcPts val="1082"/>
              </a:spcAft>
              <a:buNone/>
            </a:pPr>
            <a:r>
              <a:rPr lang="id-ID" sz="2500" b="1" dirty="0"/>
              <a:t>Depresiasi</a:t>
            </a:r>
            <a:r>
              <a:rPr lang="id-ID" sz="2500" dirty="0"/>
              <a:t> adalah mengkuantifikasikan deplesi dan degradasi dalam bentuk moneter.</a:t>
            </a:r>
          </a:p>
          <a:p>
            <a:pPr marL="1305916" indent="-1305916" algn="just">
              <a:spcBef>
                <a:spcPts val="1082"/>
              </a:spcBef>
              <a:spcAft>
                <a:spcPts val="1082"/>
              </a:spcAft>
              <a:buNone/>
            </a:pPr>
            <a:endParaRPr lang="id-ID" sz="2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7800" y="0"/>
            <a:ext cx="8265954" cy="1143239"/>
          </a:xfrm>
        </p:spPr>
        <p:txBody>
          <a:bodyPr>
            <a:normAutofit fontScale="90000"/>
          </a:bodyPr>
          <a:lstStyle/>
          <a:p>
            <a:pPr algn="just"/>
            <a:r>
              <a:rPr lang="id-ID" sz="3600" dirty="0"/>
              <a:t>Pentingnya Menghitung Deplesi sumberdaya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463944" indent="-463944" algn="just">
              <a:buFont typeface="+mj-lt"/>
              <a:buAutoNum type="arabicPeriod"/>
            </a:pPr>
            <a:r>
              <a:rPr lang="id-ID" sz="2900" dirty="0"/>
              <a:t>Untuk mengetahui sisa stok sumberdaya setelah </a:t>
            </a:r>
            <a:r>
              <a:rPr lang="id-ID" sz="2900" dirty="0" smtClean="0"/>
              <a:t>dimanfaatkan atau akibat kerusakan.</a:t>
            </a:r>
            <a:endParaRPr lang="id-ID" sz="2900" dirty="0"/>
          </a:p>
          <a:p>
            <a:pPr marL="463944" indent="-463944" algn="just">
              <a:buFont typeface="+mj-lt"/>
              <a:buAutoNum type="arabicPeriod"/>
            </a:pPr>
            <a:r>
              <a:rPr lang="id-ID" sz="2900" dirty="0"/>
              <a:t>Mengoptimalkan pemanfaatan sumberdaya.</a:t>
            </a:r>
          </a:p>
          <a:p>
            <a:pPr marL="463944" indent="-463944" algn="just">
              <a:buFont typeface="+mj-lt"/>
              <a:buAutoNum type="arabicPeriod"/>
            </a:pPr>
            <a:r>
              <a:rPr lang="id-ID" sz="2900" dirty="0"/>
              <a:t>Sebagai bahan perencanaan pembangunan masa akan datang.</a:t>
            </a:r>
          </a:p>
          <a:p>
            <a:pPr marL="463944" indent="-463944" algn="just">
              <a:buFont typeface="+mj-lt"/>
              <a:buAutoNum type="arabicPeriod"/>
            </a:pPr>
            <a:r>
              <a:rPr lang="id-ID" sz="2900" dirty="0"/>
              <a:t>Mencegah dan mengurangi kelangkaan sumberdaya.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Harga Sumberdaya Alam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274638" indent="-274638">
              <a:buFont typeface="Wingdings" pitchFamily="2" charset="2"/>
              <a:buChar char="Ø"/>
            </a:pPr>
            <a:r>
              <a:rPr lang="id-ID" dirty="0" smtClean="0"/>
              <a:t>Sumberdaya alam adalah sumberdaya yang disediakan oleh alam</a:t>
            </a:r>
          </a:p>
          <a:p>
            <a:pPr marL="274638" indent="-274638">
              <a:buFont typeface="Wingdings" pitchFamily="2" charset="2"/>
              <a:buChar char="Ø"/>
            </a:pPr>
            <a:r>
              <a:rPr lang="id-ID" dirty="0" smtClean="0"/>
              <a:t>Sumberdaya alam memiliki nilai yang merepresentasikan dari pada jasa alam dalam menyediakan sumberdaya</a:t>
            </a:r>
          </a:p>
          <a:p>
            <a:pPr marL="274638" indent="-274638">
              <a:buFont typeface="Wingdings" pitchFamily="2" charset="2"/>
              <a:buChar char="Ø"/>
            </a:pPr>
            <a:r>
              <a:rPr lang="id-ID" dirty="0" smtClean="0"/>
              <a:t>Penilaian kerusakan sebuah sumberdaya alam terdiri dari:</a:t>
            </a:r>
          </a:p>
          <a:p>
            <a:pPr marL="881063" indent="-514350">
              <a:buFont typeface="+mj-lt"/>
              <a:buAutoNum type="arabicPeriod"/>
            </a:pPr>
            <a:r>
              <a:rPr lang="id-ID" dirty="0" smtClean="0"/>
              <a:t>Opportunity Value</a:t>
            </a:r>
          </a:p>
          <a:p>
            <a:pPr marL="881063" indent="-514350">
              <a:buFont typeface="+mj-lt"/>
              <a:buAutoNum type="arabicPeriod"/>
            </a:pPr>
            <a:r>
              <a:rPr lang="id-ID" dirty="0" smtClean="0"/>
              <a:t>Resource Value</a:t>
            </a:r>
          </a:p>
          <a:p>
            <a:pPr marL="274638" indent="-274638" defTabSz="182563">
              <a:buFont typeface="Wingdings" pitchFamily="2" charset="2"/>
              <a:buChar char="Ø"/>
            </a:pPr>
            <a:r>
              <a:rPr lang="id-ID" dirty="0" smtClean="0"/>
              <a:t>Opportunity value terdiri dari biaya operasioal dan keuntungan yang akan didapat</a:t>
            </a:r>
          </a:p>
          <a:p>
            <a:pPr marL="2239963" indent="-2239963">
              <a:buNone/>
              <a:tabLst>
                <a:tab pos="365125" algn="l"/>
                <a:tab pos="2149475" algn="l"/>
              </a:tabLst>
            </a:pPr>
            <a:r>
              <a:rPr lang="id-ID" dirty="0" smtClean="0">
                <a:solidFill>
                  <a:srgbClr val="FF0000"/>
                </a:solidFill>
              </a:rPr>
              <a:t>Harga barang = biaya operasional + Keuntungan normal + nilai sumberdaya</a:t>
            </a:r>
            <a:endParaRPr lang="id-ID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7800" y="0"/>
            <a:ext cx="8137245" cy="1143239"/>
          </a:xfrm>
        </p:spPr>
        <p:txBody>
          <a:bodyPr>
            <a:normAutofit fontScale="90000"/>
          </a:bodyPr>
          <a:lstStyle/>
          <a:p>
            <a:pPr algn="l"/>
            <a:r>
              <a:rPr lang="id-ID" sz="3600" dirty="0"/>
              <a:t>Langkah-langkah Menghitung Deplesi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d-ID" dirty="0" smtClean="0"/>
              <a:t>Adapun langkah-langkah perhitungan Deplesi adalah sebagai berikut:</a:t>
            </a:r>
          </a:p>
          <a:p>
            <a:pPr marL="463944" indent="-463944">
              <a:buFont typeface="+mj-lt"/>
              <a:buAutoNum type="arabicPeriod"/>
            </a:pPr>
            <a:r>
              <a:rPr lang="id-ID" dirty="0" smtClean="0"/>
              <a:t>Mengidentifikasi jumlah produksi</a:t>
            </a:r>
          </a:p>
          <a:p>
            <a:pPr marL="463944" indent="-463944">
              <a:buFont typeface="+mj-lt"/>
              <a:buAutoNum type="arabicPeriod"/>
            </a:pPr>
            <a:r>
              <a:rPr lang="id-ID" dirty="0" smtClean="0"/>
              <a:t>Mengidentifikasi harga produk</a:t>
            </a:r>
          </a:p>
          <a:p>
            <a:pPr marL="463944" indent="-463944">
              <a:buFont typeface="+mj-lt"/>
              <a:buAutoNum type="arabicPeriod"/>
            </a:pPr>
            <a:r>
              <a:rPr lang="id-ID" dirty="0" smtClean="0"/>
              <a:t>Mengidentifikasi biaya produk</a:t>
            </a:r>
          </a:p>
          <a:p>
            <a:pPr marL="463944" indent="-463944">
              <a:buFont typeface="+mj-lt"/>
              <a:buAutoNum type="arabicPeriod"/>
            </a:pPr>
            <a:r>
              <a:rPr lang="id-ID" dirty="0" smtClean="0"/>
              <a:t>Mengidentifikasi suku bunga di pasar modal (laba layak)</a:t>
            </a:r>
          </a:p>
          <a:p>
            <a:pPr marL="463944" indent="-463944">
              <a:buFont typeface="+mj-lt"/>
              <a:buAutoNum type="arabicPeriod"/>
            </a:pPr>
            <a:r>
              <a:rPr lang="id-ID" dirty="0" smtClean="0"/>
              <a:t>Menghitung nilai rente ekonomi per unit</a:t>
            </a:r>
          </a:p>
          <a:p>
            <a:pPr marL="463944" indent="-463944">
              <a:buFont typeface="+mj-lt"/>
              <a:buAutoNum type="arabicPeriod"/>
            </a:pPr>
            <a:r>
              <a:rPr lang="id-ID" dirty="0" smtClean="0"/>
              <a:t>Menghitung total deplesi</a:t>
            </a:r>
          </a:p>
          <a:p>
            <a:pPr marL="463944" indent="-463944">
              <a:buFont typeface="+mj-lt"/>
              <a:buAutoNum type="arabicPeriod"/>
            </a:pPr>
            <a:endParaRPr lang="id-ID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id-ID" dirty="0" smtClean="0"/>
              <a:t>Rente Ekonomi Per Unit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d-ID" sz="2500" dirty="0"/>
              <a:t>Adapun cara mengitung rente ekonomi per unit adalah sebagai berikut:</a:t>
            </a:r>
          </a:p>
          <a:p>
            <a:pPr marL="0" indent="0" algn="ctr">
              <a:buNone/>
            </a:pPr>
            <a:r>
              <a:rPr lang="id-ID" sz="2500" dirty="0"/>
              <a:t>R = P – (B+L)</a:t>
            </a:r>
          </a:p>
          <a:p>
            <a:pPr marL="0" indent="0" algn="ctr">
              <a:buNone/>
            </a:pPr>
            <a:r>
              <a:rPr lang="id-ID" sz="2500" dirty="0"/>
              <a:t>L = (i% x B)</a:t>
            </a:r>
          </a:p>
          <a:p>
            <a:pPr marL="0" indent="0" algn="just">
              <a:buNone/>
            </a:pPr>
            <a:r>
              <a:rPr lang="id-ID" sz="2500" dirty="0"/>
              <a:t>Dimana :</a:t>
            </a:r>
          </a:p>
          <a:p>
            <a:pPr marL="0" indent="0" algn="just">
              <a:buNone/>
            </a:pPr>
            <a:r>
              <a:rPr lang="id-ID" sz="2500" dirty="0"/>
              <a:t>R = Rente ekonomi per unit (unit rent)</a:t>
            </a:r>
          </a:p>
          <a:p>
            <a:pPr marL="0" indent="0" algn="just">
              <a:buNone/>
            </a:pPr>
            <a:r>
              <a:rPr lang="id-ID" sz="2500" dirty="0"/>
              <a:t>P = Harga produk per unit</a:t>
            </a:r>
          </a:p>
          <a:p>
            <a:pPr marL="0" indent="0" algn="just">
              <a:buNone/>
            </a:pPr>
            <a:r>
              <a:rPr lang="id-ID" sz="2500" dirty="0"/>
              <a:t>B = biaya produksi per unit</a:t>
            </a:r>
          </a:p>
          <a:p>
            <a:pPr marL="0" indent="0" algn="just">
              <a:buNone/>
            </a:pPr>
            <a:r>
              <a:rPr lang="id-ID" sz="2500" dirty="0"/>
              <a:t>L = Laba layak</a:t>
            </a:r>
          </a:p>
          <a:p>
            <a:pPr marL="0" indent="0" algn="just">
              <a:buNone/>
            </a:pPr>
            <a:r>
              <a:rPr lang="id-ID" sz="2500" dirty="0"/>
              <a:t>i  = Suku bunga di pasar modal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id-ID" dirty="0" smtClean="0"/>
              <a:t>Contoh perhitungan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237916"/>
            <a:ext cx="8819399" cy="5620084"/>
          </a:xfrm>
          <a:solidFill>
            <a:srgbClr val="FFFFFF"/>
          </a:solidFill>
        </p:spPr>
        <p:txBody>
          <a:bodyPr/>
          <a:lstStyle/>
          <a:p>
            <a:pPr marL="0" indent="0" algn="just">
              <a:buNone/>
            </a:pPr>
            <a:r>
              <a:rPr lang="id-ID" sz="2400" dirty="0"/>
              <a:t>Jika harga emas per kg sebesar  Rp.100.000.000, dan biaya produksi sebesar Rp.50.000.000/kg, dan suku bunga bank indonesia sebesar 6,5% maka nilai rente ekonomi dari sumberdaya emas per kg yang diterima PT Emas Kemilau Jaya ?</a:t>
            </a:r>
          </a:p>
          <a:p>
            <a:pPr marL="0" indent="0" algn="just">
              <a:buNone/>
            </a:pPr>
            <a:endParaRPr lang="id-ID" sz="2400" dirty="0"/>
          </a:p>
          <a:p>
            <a:pPr marL="0" indent="0" algn="just">
              <a:buNone/>
              <a:tabLst>
                <a:tab pos="320751" algn="l"/>
              </a:tabLst>
            </a:pPr>
            <a:r>
              <a:rPr lang="id-ID" sz="2400" dirty="0"/>
              <a:t>L 	= 6,5% x Rp. 50.000.000/kg</a:t>
            </a:r>
          </a:p>
          <a:p>
            <a:pPr marL="0" indent="0" algn="just">
              <a:buNone/>
              <a:tabLst>
                <a:tab pos="320751" algn="l"/>
              </a:tabLst>
            </a:pPr>
            <a:r>
              <a:rPr lang="id-ID" sz="2400" dirty="0"/>
              <a:t>L 	= Rp. 3.250.000/kg</a:t>
            </a:r>
          </a:p>
          <a:p>
            <a:pPr marL="572770" indent="-572770">
              <a:buNone/>
              <a:tabLst>
                <a:tab pos="320751" algn="l"/>
              </a:tabLst>
            </a:pPr>
            <a:r>
              <a:rPr lang="id-ID" sz="2400" dirty="0"/>
              <a:t>R 	= Rp100.000.000/kg– (Rp 50.000.000/kg + Rp 3.250.000/kg)</a:t>
            </a:r>
          </a:p>
          <a:p>
            <a:pPr marL="0" indent="0" algn="just">
              <a:buNone/>
              <a:tabLst>
                <a:tab pos="320751" algn="l"/>
              </a:tabLst>
            </a:pPr>
            <a:r>
              <a:rPr lang="id-ID" sz="2400" dirty="0"/>
              <a:t>R 	= Rp 46.750.000/kg</a:t>
            </a:r>
          </a:p>
          <a:p>
            <a:pPr marL="0" indent="0" algn="just">
              <a:buNone/>
              <a:tabLst>
                <a:tab pos="320751" algn="l"/>
              </a:tabLst>
            </a:pPr>
            <a:endParaRPr lang="id-ID" sz="2400" dirty="0"/>
          </a:p>
          <a:p>
            <a:pPr marL="0" indent="0" algn="just">
              <a:buNone/>
              <a:tabLst>
                <a:tab pos="320751" algn="l"/>
              </a:tabLst>
            </a:pPr>
            <a:r>
              <a:rPr lang="id-ID" sz="2400" dirty="0"/>
              <a:t>Jadi Nilai Rente ekonomi per unit adalah sebesar                                 Rp 46.750.000/kg</a:t>
            </a:r>
          </a:p>
          <a:p>
            <a:pPr marL="572770" indent="-572770" algn="just">
              <a:buNone/>
            </a:pPr>
            <a:endParaRPr lang="id-ID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id-ID" dirty="0" smtClean="0"/>
              <a:t>Cara Menghitung Deplesi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d-ID" dirty="0" smtClean="0"/>
              <a:t>Adapun cara menghitung deplesi adalah sebagai berikut:</a:t>
            </a:r>
          </a:p>
          <a:p>
            <a:pPr marL="0" indent="0" algn="ctr">
              <a:buNone/>
            </a:pPr>
            <a:r>
              <a:rPr lang="id-ID" dirty="0" smtClean="0"/>
              <a:t>D = Q x R</a:t>
            </a:r>
          </a:p>
          <a:p>
            <a:pPr marL="0" indent="0" algn="just">
              <a:buNone/>
            </a:pPr>
            <a:r>
              <a:rPr lang="id-ID" dirty="0" smtClean="0"/>
              <a:t>Dimana :</a:t>
            </a:r>
          </a:p>
          <a:p>
            <a:pPr marL="0" indent="0" algn="just">
              <a:buNone/>
              <a:tabLst>
                <a:tab pos="481127" algn="l"/>
              </a:tabLst>
            </a:pPr>
            <a:r>
              <a:rPr lang="id-ID" dirty="0" smtClean="0"/>
              <a:t>D	= Total Deplesi</a:t>
            </a:r>
          </a:p>
          <a:p>
            <a:pPr marL="0" indent="0" algn="just">
              <a:buNone/>
              <a:tabLst>
                <a:tab pos="481127" algn="l"/>
              </a:tabLst>
            </a:pPr>
            <a:r>
              <a:rPr lang="id-ID" dirty="0" smtClean="0"/>
              <a:t>Q	= Jumlah Produksi</a:t>
            </a:r>
          </a:p>
          <a:p>
            <a:pPr marL="0" indent="0" algn="just">
              <a:buNone/>
              <a:tabLst>
                <a:tab pos="481127" algn="l"/>
              </a:tabLst>
            </a:pPr>
            <a:r>
              <a:rPr lang="id-ID" dirty="0" smtClean="0"/>
              <a:t>R	= Rente ekonomi per unit (unit rent) </a:t>
            </a:r>
            <a:endParaRPr lang="id-ID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29</TotalTime>
  <Words>550</Words>
  <Application>Microsoft Office PowerPoint</Application>
  <PresentationFormat>On-screen Show (4:3)</PresentationFormat>
  <Paragraphs>109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Origin</vt:lpstr>
      <vt:lpstr>PERHITUNGAN DEPLESI SUMBERDAYA ALAM</vt:lpstr>
      <vt:lpstr>Klasifikasi Sumberdaya</vt:lpstr>
      <vt:lpstr>Pengertian Deplesi</vt:lpstr>
      <vt:lpstr>Pentingnya Menghitung Deplesi sumberdaya</vt:lpstr>
      <vt:lpstr>Harga Sumberdaya Alam</vt:lpstr>
      <vt:lpstr>Langkah-langkah Menghitung Deplesi</vt:lpstr>
      <vt:lpstr>Rente Ekonomi Per Unit</vt:lpstr>
      <vt:lpstr>Contoh perhitungan</vt:lpstr>
      <vt:lpstr>Cara Menghitung Deplesi</vt:lpstr>
      <vt:lpstr>Contoh Perhitungan</vt:lpstr>
      <vt:lpstr>Latihan Soal Perhitungan I</vt:lpstr>
      <vt:lpstr>Jawaban soal I</vt:lpstr>
      <vt:lpstr>Latihan Soal Perhitungan II </vt:lpstr>
      <vt:lpstr>Jawaban Soal II</vt:lpstr>
      <vt:lpstr>Slide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PERHITUNGAN DEPLESI SUMBERDAYA ALAM</dc:title>
  <dc:creator>User</dc:creator>
  <cp:lastModifiedBy>User</cp:lastModifiedBy>
  <cp:revision>4</cp:revision>
  <dcterms:created xsi:type="dcterms:W3CDTF">2013-10-07T15:35:21Z</dcterms:created>
  <dcterms:modified xsi:type="dcterms:W3CDTF">2013-10-08T00:06:16Z</dcterms:modified>
</cp:coreProperties>
</file>